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60" r:id="rId3"/>
    <p:sldId id="267" r:id="rId4"/>
    <p:sldId id="278" r:id="rId5"/>
    <p:sldId id="272" r:id="rId6"/>
    <p:sldId id="268" r:id="rId7"/>
    <p:sldId id="269" r:id="rId8"/>
    <p:sldId id="270" r:id="rId9"/>
    <p:sldId id="271" r:id="rId10"/>
    <p:sldId id="273" r:id="rId11"/>
    <p:sldId id="274" r:id="rId12"/>
    <p:sldId id="279" r:id="rId13"/>
    <p:sldId id="275" r:id="rId14"/>
    <p:sldId id="259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0C34"/>
    <a:srgbClr val="C1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2396" autoAdjust="0"/>
  </p:normalViewPr>
  <p:slideViewPr>
    <p:cSldViewPr snapToGrid="0">
      <p:cViewPr varScale="1">
        <p:scale>
          <a:sx n="67" d="100"/>
          <a:sy n="67" d="100"/>
        </p:scale>
        <p:origin x="2136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6-17T17:59:15.982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D1B43-9722-4B59-B8E5-0D06E85DE394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41DBD-6CA5-42D1-AF42-62D80C8F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2461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Добрый день, уважаемые члены аттестационной комиссии!</a:t>
            </a:r>
          </a:p>
          <a:p>
            <a:endParaRPr lang="ru-RU" dirty="0"/>
          </a:p>
          <a:p>
            <a:r>
              <a:rPr lang="ru-RU" dirty="0"/>
              <a:t>Вашему вниманию представляется выпускная квалификационная работа на тему: Разработка геоинформационной модели для обучения студентов направления подготовки 41.03.02 «Регионоведение России» (на примере ЧОУ ВО «Московский университет имени С.Ю. Витте»)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7070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Данные геоинформационных моделей хранятся в базе данных на </a:t>
            </a:r>
            <a:r>
              <a:rPr lang="en-US" dirty="0"/>
              <a:t>SQLite</a:t>
            </a:r>
            <a:r>
              <a:rPr lang="ru-RU" dirty="0"/>
              <a:t>. Структура и основные таблицы БД показаны на экране. Созданы на основе ранее показанной логической модели. Типы данных зависят от выполняемой элементом задачи. Например в таблице «</a:t>
            </a:r>
            <a:r>
              <a:rPr lang="en-US" dirty="0"/>
              <a:t>Users</a:t>
            </a:r>
            <a:r>
              <a:rPr lang="ru-RU" dirty="0"/>
              <a:t>»</a:t>
            </a:r>
            <a:r>
              <a:rPr lang="en-US" dirty="0"/>
              <a:t> </a:t>
            </a:r>
            <a:r>
              <a:rPr lang="ru-RU" dirty="0"/>
              <a:t>имя пользователя и пароль являются текстовыми элементами.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46096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данном слайде указаны функции, обеспечивающие работу приложения, их задачи, а также описание действий, совершаемых для выполнения каждой задачи. В коротком видео дальше мы демонстрируем как выполняется заявленный функционал.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1713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этом видео показана работа пользователя в приложении. Расскажу по пунктам</a:t>
            </a:r>
          </a:p>
          <a:p>
            <a:endParaRPr lang="ru-RU" dirty="0"/>
          </a:p>
          <a:p>
            <a:r>
              <a:rPr lang="ru-RU" b="1" dirty="0"/>
              <a:t>Вход и авторизация</a:t>
            </a:r>
            <a:r>
              <a:rPr lang="ru-RU" dirty="0"/>
              <a:t> — запуск приложения. Показан ввод данных, уведомления в случае ошибки и успешный вход пользователя</a:t>
            </a:r>
          </a:p>
          <a:p>
            <a:r>
              <a:rPr lang="ru-RU" b="1" dirty="0"/>
              <a:t>Создание объекта </a:t>
            </a:r>
            <a:r>
              <a:rPr lang="ru-RU" dirty="0"/>
              <a:t>— установка меток, их отмена, редактирование данных, сохранение. Повторное открытие</a:t>
            </a:r>
          </a:p>
          <a:p>
            <a:r>
              <a:rPr lang="ru-RU" b="1" dirty="0"/>
              <a:t>Создание области </a:t>
            </a:r>
            <a:r>
              <a:rPr lang="ru-RU" dirty="0"/>
              <a:t>— установка меток по границам области, редактирование данных. Сохранение, просмотр на карте</a:t>
            </a:r>
          </a:p>
          <a:p>
            <a:r>
              <a:rPr lang="ru-RU" b="1" dirty="0"/>
              <a:t>Сортировка объектов по отраслям </a:t>
            </a:r>
            <a:r>
              <a:rPr lang="ru-RU" dirty="0"/>
              <a:t>— выпадающее меню в верхней части экрана позволяет показывать только выбранные отрасли</a:t>
            </a:r>
          </a:p>
          <a:p>
            <a:r>
              <a:rPr lang="ru-RU" b="1" dirty="0"/>
              <a:t>Замена геоинформационной модели </a:t>
            </a:r>
            <a:r>
              <a:rPr lang="ru-RU" dirty="0"/>
              <a:t>— выбор другой карты, выбор другой базы данных, демонстрация работы с картой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dirty="0"/>
              <a:t>Работа с картой </a:t>
            </a:r>
            <a:r>
              <a:rPr lang="ru-RU" dirty="0"/>
              <a:t>— показана вместе с другими функциями. Это масштабирование, перемещение, открытие существующих меток. </a:t>
            </a:r>
          </a:p>
          <a:p>
            <a:r>
              <a:rPr lang="ru-RU" b="1" dirty="0"/>
              <a:t>Функционал администратора (работа с пользователями) </a:t>
            </a:r>
            <a:r>
              <a:rPr lang="ru-RU" dirty="0"/>
              <a:t>— демонстрация работы администратора с пользователями: создание, удаление, редактирование, замена пароля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01710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ГИС </a:t>
            </a:r>
            <a:r>
              <a:rPr lang="ru-RU" dirty="0" err="1"/>
              <a:t>GeoMaps</a:t>
            </a:r>
            <a:r>
              <a:rPr lang="ru-RU" dirty="0"/>
              <a:t> – это учебный проект, затраты на реализацию не предусмотрены. Однако мы можем рассчитать трудоемкость проекта, а затем и расходы на разработку, выполненную одним программистом-стажером по ставке МРОТ. </a:t>
            </a:r>
          </a:p>
          <a:p>
            <a:endParaRPr lang="ru-RU" dirty="0"/>
          </a:p>
          <a:p>
            <a:r>
              <a:rPr lang="ru-RU" dirty="0"/>
              <a:t>Оценивая социальный эффект от внедрения, мы рассчитали экономию времени, а также предположили, что приложение может повысить качество образования и улучшить имидж Университета и направления «Регионоведение России». </a:t>
            </a:r>
          </a:p>
          <a:p>
            <a:endParaRPr lang="ru-RU" dirty="0"/>
          </a:p>
          <a:p>
            <a:r>
              <a:rPr lang="ru-RU" dirty="0"/>
              <a:t>Оценивая экономический эффект, мы рассчитали выручку и чистую прибыль от продажи 10 лицензий на установку на 60 устройств каждая. По нашим расчетам, потенциальная чистая прибыль может составить более 410 тыс. рублей в год.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0805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заключение приведем основные выводы. </a:t>
            </a:r>
          </a:p>
          <a:p>
            <a:endParaRPr lang="ru-RU" dirty="0"/>
          </a:p>
          <a:p>
            <a:r>
              <a:rPr lang="ru-RU" dirty="0"/>
              <a:t>Поставленная цель достигнута, задачи выполнены. </a:t>
            </a:r>
          </a:p>
          <a:p>
            <a:endParaRPr lang="ru-RU" dirty="0"/>
          </a:p>
          <a:p>
            <a:r>
              <a:rPr lang="ru-RU" dirty="0"/>
              <a:t>Мы спроектировали и разработали мобильное приложение, позволяющее создавать и редактировать геоинформационные модели. </a:t>
            </a:r>
          </a:p>
          <a:p>
            <a:r>
              <a:rPr lang="ru-RU" dirty="0"/>
              <a:t>Работу над приложением решено продолжить. </a:t>
            </a:r>
          </a:p>
          <a:p>
            <a:endParaRPr lang="ru-RU" dirty="0"/>
          </a:p>
          <a:p>
            <a:r>
              <a:rPr lang="ru-RU" dirty="0"/>
              <a:t>Сделан расчет затрат на разработку. Также мы оценили социальный и экономический эффект от внедрения и продаж ГИС </a:t>
            </a:r>
            <a:r>
              <a:rPr lang="en-US" dirty="0" err="1"/>
              <a:t>GeoMaps</a:t>
            </a:r>
            <a:r>
              <a:rPr lang="ru-RU" dirty="0"/>
              <a:t>. </a:t>
            </a:r>
          </a:p>
          <a:p>
            <a:endParaRPr lang="ru-RU" dirty="0"/>
          </a:p>
          <a:p>
            <a:r>
              <a:rPr lang="ru-RU" dirty="0"/>
              <a:t>Доклад окончен, спасибо за внимание!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5727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Одной из тенденций современного образования является увеличение объемов информации. Скорость работы с данными также повышается. Автоматизация учебной деятельности становится необходимостью для экономии времени, ресурсов и повышения качества образования. </a:t>
            </a:r>
          </a:p>
          <a:p>
            <a:endParaRPr lang="ru-RU" dirty="0"/>
          </a:p>
          <a:p>
            <a:r>
              <a:rPr lang="ru-RU" dirty="0"/>
              <a:t>Автоматизированные информационные системы широко используются в вузах для решения образовательных, научных и управленческих задач. Сложно представить современный университет без облачных сервисов и информационных систем, глубоко интегрированных в его деятельность. </a:t>
            </a:r>
          </a:p>
          <a:p>
            <a:r>
              <a:rPr lang="ru-RU" dirty="0"/>
              <a:t>В рамках данной работы мы рассматриваем возможность автоматизации процесса создания и редактирования учебных геоинформационных моделей для студентов и преподавателей направления «Регионоведение России». </a:t>
            </a:r>
          </a:p>
          <a:p>
            <a:r>
              <a:rPr lang="ru-RU" dirty="0"/>
              <a:t>Цель, задачи, объект и предмет исследования представлены на слайде.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069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Обучение по направлению «Регионоведение России» предполагает формирование у студентов знаний и навыков, необходимых для обработки географических, экономических, социальных и прочих данных. Важно, чтобы студенты могли самостоятельно собирать и систематизировать сведения о стране, ее отдельных регионах, отраслях, производственных и природных объектах. </a:t>
            </a:r>
          </a:p>
          <a:p>
            <a:endParaRPr lang="ru-RU" dirty="0"/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Для автоматизации этих процессов необходимо программное обеспечение, имеющее </a:t>
            </a:r>
            <a:r>
              <a:rPr lang="ru-RU" dirty="0"/>
              <a:t>следующие возможности: </a:t>
            </a:r>
          </a:p>
          <a:p>
            <a:endParaRPr lang="ru-RU" dirty="0"/>
          </a:p>
          <a:p>
            <a:pPr marL="171450" indent="-171450">
              <a:buFontTx/>
              <a:buChar char="-"/>
            </a:pPr>
            <a:r>
              <a:rPr lang="ru-RU" dirty="0"/>
              <a:t>создавать геоинформационные модели на основе сведений об объектах и их географическом положении;</a:t>
            </a:r>
          </a:p>
          <a:p>
            <a:pPr marL="171450" indent="-171450">
              <a:buFontTx/>
              <a:buChar char="-"/>
            </a:pPr>
            <a:r>
              <a:rPr lang="ru-RU" dirty="0"/>
              <a:t>систематизировать знания учащихся при работе с геоинформационными данными;</a:t>
            </a:r>
          </a:p>
          <a:p>
            <a:pPr marL="171450" indent="-171450">
              <a:buFontTx/>
              <a:buChar char="-"/>
            </a:pPr>
            <a:r>
              <a:rPr lang="ru-RU" dirty="0"/>
              <a:t>обеспечивать студентам практический опыт в структурировании данных;</a:t>
            </a:r>
          </a:p>
          <a:p>
            <a:pPr marL="171450" indent="-171450">
              <a:buFontTx/>
              <a:buChar char="-"/>
            </a:pPr>
            <a:r>
              <a:rPr lang="ru-RU" dirty="0"/>
              <a:t>повышать эффективность обучения, улучшать успеваемость.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8094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Прежде чем, приступить к разработке собственного приложения, мы изучили существующие решения. Мы рассмотрели ГИС «Панорама», ГИС «Живая география 2.0» от того же КБ «Панорама», </a:t>
            </a:r>
            <a:r>
              <a:rPr lang="en-US" dirty="0"/>
              <a:t>QGIS</a:t>
            </a:r>
            <a:r>
              <a:rPr lang="ru-RU" dirty="0"/>
              <a:t> и Публичную кадастровую карту. </a:t>
            </a:r>
          </a:p>
          <a:p>
            <a:r>
              <a:rPr lang="ru-RU" i="1" dirty="0"/>
              <a:t>-----</a:t>
            </a:r>
          </a:p>
          <a:p>
            <a:r>
              <a:rPr lang="ru-RU" i="1" dirty="0"/>
              <a:t>ГИС «Панорама» – профессиональный инструмент, подходит для использования в учебных заведениях. Сложен для освоения студентами, особенно на начальных этапах работы с геоинформационными данными. Кроме того, полная версия стоит больше 120 тысяч рублей. Альтернативой может быть ГИС «Панорама мини» и ГИС «Живая география 2.0». Они тоже платные, но значительно дешевле. Имеют ограниченные функциональные возможности и проще для освоения. </a:t>
            </a:r>
          </a:p>
          <a:p>
            <a:endParaRPr lang="ru-RU" i="1" dirty="0"/>
          </a:p>
          <a:p>
            <a:r>
              <a:rPr lang="en-US" i="1" dirty="0"/>
              <a:t>QGIS</a:t>
            </a:r>
            <a:r>
              <a:rPr lang="ru-RU" i="1" dirty="0"/>
              <a:t> – еще один профессиональный инструмент, но с открытым кодом. Имеет широкие возможности, универсален. Подходит для применения в учебных целях. Система также достаточно сложна для освоения. Существенным недостатком является то, что основной разработчик находится в США, поэтому эта ГИС может быть заблокирована для пользователей из России. </a:t>
            </a:r>
          </a:p>
          <a:p>
            <a:endParaRPr lang="ru-RU" i="1" dirty="0"/>
          </a:p>
          <a:p>
            <a:r>
              <a:rPr lang="ru-RU" i="1" dirty="0"/>
              <a:t>Публичная кадастровая карта – специализированная ГИС для работы с кадастровыми данными. Может использоваться для решения ограниченного количества учебных задач, но рассматриваться как универсальная система не может. </a:t>
            </a:r>
          </a:p>
          <a:p>
            <a:endParaRPr lang="ru-RU" i="1" dirty="0"/>
          </a:p>
          <a:p>
            <a:r>
              <a:rPr lang="ru-RU" i="1" dirty="0"/>
              <a:t>Кроме того, в ходе подготовки мы изучили </a:t>
            </a:r>
            <a:r>
              <a:rPr lang="ru-RU" i="1" dirty="0" err="1"/>
              <a:t>Яндекс.Карты</a:t>
            </a:r>
            <a:r>
              <a:rPr lang="ru-RU" i="1" dirty="0"/>
              <a:t>, 2ГИС, </a:t>
            </a:r>
            <a:r>
              <a:rPr lang="en-US" i="1" dirty="0"/>
              <a:t>Google Maps</a:t>
            </a:r>
            <a:r>
              <a:rPr lang="ru-RU" i="1" dirty="0"/>
              <a:t>. </a:t>
            </a:r>
          </a:p>
          <a:p>
            <a:r>
              <a:rPr lang="ru-RU" dirty="0"/>
              <a:t>-----</a:t>
            </a:r>
          </a:p>
          <a:p>
            <a:r>
              <a:rPr lang="ru-RU" dirty="0"/>
              <a:t>Общей особенностью рассмотренных ГИС является избыточная функциональность, сложность или невозможность создания относительно простых учебных геоинформационных моделей. </a:t>
            </a:r>
          </a:p>
          <a:p>
            <a:endParaRPr lang="ru-RU" dirty="0"/>
          </a:p>
          <a:p>
            <a:r>
              <a:rPr lang="ru-RU" dirty="0"/>
              <a:t>В результате было принято решение о проектировании и разработке геоинформационной системы, позволяющей упростить создание и редактирование учебных геоинформационных моделей.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412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Изначально в качестве среды разработки использовалась </a:t>
            </a:r>
            <a:r>
              <a:rPr lang="ru-RU" dirty="0" err="1"/>
              <a:t>Android</a:t>
            </a:r>
            <a:r>
              <a:rPr lang="ru-RU" dirty="0"/>
              <a:t> Studio и язык Java. Оказалось, что платформа не подходит из-за того, что в ней реализованы только экранные координаты. Возникали и другие сложности. </a:t>
            </a:r>
          </a:p>
          <a:p>
            <a:r>
              <a:rPr lang="ru-RU" dirty="0"/>
              <a:t>В итоге оптимальным решением стало изменение среды и языка разработки. </a:t>
            </a:r>
          </a:p>
          <a:p>
            <a:endParaRPr lang="ru-RU" dirty="0"/>
          </a:p>
          <a:p>
            <a:r>
              <a:rPr lang="ru-RU" dirty="0"/>
              <a:t>После обсуждения с руководителем, мы перешли в </a:t>
            </a:r>
            <a:r>
              <a:rPr lang="ru-RU" dirty="0" err="1"/>
              <a:t>Unity</a:t>
            </a:r>
            <a:r>
              <a:rPr lang="ru-RU" dirty="0"/>
              <a:t> и на язык C#. Выбор оказался верным. </a:t>
            </a:r>
          </a:p>
          <a:p>
            <a:r>
              <a:rPr lang="ru-RU" dirty="0"/>
              <a:t>В </a:t>
            </a:r>
            <a:r>
              <a:rPr lang="en-US" dirty="0"/>
              <a:t>Unity</a:t>
            </a:r>
            <a:r>
              <a:rPr lang="ru-RU" dirty="0"/>
              <a:t> реализована глобальная система координат. Это позволило правильно реализовать функционал установки меток и их записи в базу данных. </a:t>
            </a:r>
          </a:p>
          <a:p>
            <a:endParaRPr lang="ru-RU" dirty="0"/>
          </a:p>
          <a:p>
            <a:r>
              <a:rPr lang="en-US" dirty="0"/>
              <a:t>C# </a:t>
            </a:r>
            <a:r>
              <a:rPr lang="ru-RU" dirty="0"/>
              <a:t>и </a:t>
            </a:r>
            <a:r>
              <a:rPr lang="en-US" dirty="0"/>
              <a:t>Java</a:t>
            </a:r>
            <a:r>
              <a:rPr lang="ru-RU" dirty="0"/>
              <a:t> – схожие языки, поэтому проблем при переходе не возникло. 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1222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Прежде чем приступить к разработке геоинформационной системы, мы создали логическую модель данных. Она представляет собой структуру хранимых и используемых в приложении данных. </a:t>
            </a:r>
          </a:p>
          <a:p>
            <a:r>
              <a:rPr lang="ru-RU" i="1" dirty="0"/>
              <a:t>-----</a:t>
            </a:r>
          </a:p>
          <a:p>
            <a:r>
              <a:rPr lang="ru-RU" i="1" dirty="0"/>
              <a:t>«Пользователи» нужны для хранения информации, используемой при авторизации пользователя в приложении</a:t>
            </a:r>
            <a:r>
              <a:rPr lang="en-US" i="1" dirty="0"/>
              <a:t>;</a:t>
            </a:r>
            <a:endParaRPr lang="ru-RU" i="1" dirty="0"/>
          </a:p>
          <a:p>
            <a:r>
              <a:rPr lang="ru-RU" i="1" dirty="0"/>
              <a:t>«Роль» - элемент, ограничивающий воздействие пользователей на определённые фрагменты ПО</a:t>
            </a:r>
            <a:r>
              <a:rPr lang="en-US" i="1" dirty="0"/>
              <a:t>;</a:t>
            </a:r>
            <a:endParaRPr lang="ru-RU" i="1" dirty="0"/>
          </a:p>
          <a:p>
            <a:r>
              <a:rPr lang="ru-RU" i="1" dirty="0"/>
              <a:t>«Предприятие» - это элемент, хранящий в себе занесённую пользователем информацию об определённых объектах;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i="1" dirty="0"/>
              <a:t>«Метки» - список координат, прикреплённых за определённым предприятием.</a:t>
            </a:r>
          </a:p>
          <a:p>
            <a:r>
              <a:rPr lang="ru-RU" i="1" dirty="0"/>
              <a:t>«Цвета» разработаны для выделения одних меток, на фоне других;</a:t>
            </a:r>
          </a:p>
          <a:p>
            <a:r>
              <a:rPr lang="ru-RU" i="1" dirty="0"/>
              <a:t>«Индустрии» определяют принадлежность предприятия к тому или иному виду промышленности;</a:t>
            </a:r>
          </a:p>
          <a:p>
            <a:r>
              <a:rPr lang="ru-RU" i="1" dirty="0"/>
              <a:t>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Модель будет использована для создания таблиц и элементов базы данных.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82817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Проектируемая ГИС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имеет два вида функций – основные и служебные. Основные представляют собой группу функций, которые позволяют пользователю создавать и редактировать геоинформационные модели.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Служебные необходимы для нормальной работы системы и взаимодействия с ней.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ОСНОВНЫЕ ФУНКЦИИ: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 объектов 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добавление меток и областей объектов на карту, редактирование и удаление объектов.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Описание объектов </a:t>
            </a:r>
            <a:r>
              <a:rPr lang="ru-RU" sz="1800" b="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открытие редактора описания объектов посредством касания метки объекта, добавление названия и описания объектов, выбор группы объекта, цветовая разметка объекта.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Работа с геоинформационной моделью 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пользователю доступна возможность перемещения и масштабирования карты в окне приложения для удобства взаимодействия с объектами. Пользователь может сменить геоинформационную модель. Для этого доступен выбор карты и базы данных из </a:t>
            </a:r>
            <a:r>
              <a:rPr lang="ru-RU" sz="18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предзагруженных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Фильтр объектов 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на экране взаимодействия с картой доступно выпадающее меню с группами объектов, объединенных по общим признакам (например, индустрии). Пользователь может отфильтровать нужную группу, чтобы взаимодействовать только с ней.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800" i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СЛУЖЕБНЫЕ ФУНКЦИИ: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Фоновые функции: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Соединение приложения с базой данных </a:t>
            </a:r>
            <a:r>
              <a:rPr lang="ru-RU" sz="1800" b="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во время запуска и во время использования мобильное приложение соединяется с базой данных, чтобы получить доступ или обновить хранящуюся в ней информацию;</a:t>
            </a:r>
            <a:endParaRPr lang="ru-RU" sz="1800" b="0" i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Вывод и группировка информации из БД </a:t>
            </a:r>
            <a:r>
              <a:rPr lang="ru-RU" sz="1800" b="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согласно заданным пользователем требованиям, из базы данных выводится информация, сгруппированная по обозначенным критериям;</a:t>
            </a:r>
            <a:endParaRPr lang="ru-RU" sz="1800" b="0" i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Автоматическая запись информации </a:t>
            </a:r>
            <a:r>
              <a:rPr lang="ru-RU" sz="1800" b="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введенные пользователем данные в поля редактора описания объекта автоматически подставляются в запрос к базе данных для их последующей записи;</a:t>
            </a:r>
            <a:endParaRPr lang="ru-RU" sz="1800" b="0" i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Фильтрация объектов по признакам групп </a:t>
            </a:r>
            <a:r>
              <a:rPr lang="ru-RU" sz="1800" b="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согласно выбранному пользователем элементу группы объект записывается в базу данных с кодом, соответствующим определенной группе.</a:t>
            </a:r>
            <a:endParaRPr lang="ru-RU" sz="1800" b="0" i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800" b="0" i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Доступные пользователю: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Авторизация</a:t>
            </a:r>
            <a:r>
              <a:rPr lang="ru-RU" sz="1800" b="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функция необходима для разделения пользователей по ролям, в случае если одна БД будет использоваться несколькими людьми;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Работа со справкой </a:t>
            </a:r>
            <a:r>
              <a:rPr lang="ru-RU" sz="1800" b="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через меню на экране приложения пользователь может получить доступ к описанию ГИС и инструкции пользователя.</a:t>
            </a:r>
            <a:endParaRPr lang="ru-RU" sz="1800" b="0" i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60578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Структура информационной системы описывает основные компоненты, их подчиненность, положение и функции в рамках работы всей системы. Наличие структуры упрощает разработку, обслуживание и внедрение новых компонентов и функций.</a:t>
            </a:r>
          </a:p>
          <a:p>
            <a:r>
              <a:rPr lang="ru-RU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-----</a:t>
            </a:r>
          </a:p>
          <a:p>
            <a:r>
              <a:rPr lang="ru-RU" sz="18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Мобильное приложение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– обеспечивает пользователю доступ к основному функционалу ГИС: созданию, редактированию, изучению разметок объектов, а также к их последующей выгрузке или загрузке, взаимодействию с картами, описаниями объектов и т.д.</a:t>
            </a:r>
          </a:p>
          <a:p>
            <a:r>
              <a:rPr lang="ru-RU" sz="18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Страница входа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– необходима для подключения пользователей к ГИС, а также, в зависимости от введённых ими данных, разделения по ролям и уровням доступа. Для пользователя также доступен вход без авторизации, но в таком случае, редактировать данные будет невозможно.</a:t>
            </a:r>
          </a:p>
          <a:p>
            <a:r>
              <a:rPr lang="ru-RU" sz="18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Редактор карты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– содержит основной функционал приложения. Включает непосредственно карту, существующую разметку, загруженную из автономной базы данных, инструментарий для её создания и редактирования, возможность открывать и редактировать описание объекта.</a:t>
            </a:r>
          </a:p>
          <a:p>
            <a:r>
              <a:rPr lang="ru-RU" sz="18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Страница объекта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– необходима для создания или редактирования информации о размеченных объектах. Содержимое разделено на разделы, наполняемые автономной БД, такие как заголовок, основной текст, группа и цвет метки.</a:t>
            </a:r>
          </a:p>
          <a:p>
            <a:endParaRPr lang="ru-RU" sz="1800" b="1" i="1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ru-RU" sz="18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База данных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– отвечает за локальное хранение информации о разметке на карте, комментариев и справочной информации. Структура БД включает таблицы, необходимые для функционирования мобильного приложения. К ее организации мы вернемся позднее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5823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данном слайде представлены основные экраны текущего интерфейса приложения.</a:t>
            </a:r>
          </a:p>
          <a:p>
            <a:r>
              <a:rPr lang="ru-RU" b="1" dirty="0"/>
              <a:t>Страница авторизации – </a:t>
            </a:r>
            <a:r>
              <a:rPr lang="ru-RU" b="0" dirty="0"/>
              <a:t>здесь расположены поля для ввода имени и пароля пользователя, а также кнопки для авторизации или входа в качестве гостя.</a:t>
            </a:r>
            <a:endParaRPr lang="ru-RU" b="1" dirty="0"/>
          </a:p>
          <a:p>
            <a:r>
              <a:rPr lang="ru-RU" b="1" dirty="0"/>
              <a:t>Страница редактора карты – </a:t>
            </a:r>
            <a:r>
              <a:rPr lang="ru-RU" b="0" dirty="0"/>
              <a:t>основная страница для пользователя, на ней осуществляется создание</a:t>
            </a:r>
            <a:r>
              <a:rPr lang="en-US" b="0" dirty="0"/>
              <a:t>/</a:t>
            </a:r>
            <a:r>
              <a:rPr lang="ru-RU" b="0" dirty="0"/>
              <a:t>удаление меток и объектов, фильтрация объектов по заданной группе, а также переходы на страницу авторизации и в меню настроек.</a:t>
            </a:r>
            <a:endParaRPr lang="ru-RU" b="1" dirty="0"/>
          </a:p>
          <a:p>
            <a:r>
              <a:rPr lang="ru-RU" b="1" dirty="0"/>
              <a:t>Редактор описания объекта – </a:t>
            </a:r>
            <a:r>
              <a:rPr lang="ru-RU" b="0" dirty="0"/>
              <a:t>переход к данной странице осуществляется при нажатии на объект на карте. Нужен для добавления описания и редактирования данных. </a:t>
            </a:r>
            <a:endParaRPr lang="ru-RU" b="1" dirty="0"/>
          </a:p>
          <a:p>
            <a:r>
              <a:rPr lang="ru-RU" b="1" dirty="0"/>
              <a:t>Страница выбора ГИМ – </a:t>
            </a:r>
            <a:r>
              <a:rPr lang="ru-RU" b="0" dirty="0"/>
              <a:t>доступна через меню настроек. Нужна для замены текущей карты и базы данных.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019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6481" y="31968"/>
            <a:ext cx="6519452" cy="1512683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11929" y="2446893"/>
            <a:ext cx="6616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направление подготовки:</a:t>
            </a:r>
            <a:r>
              <a:rPr lang="ru-RU" baseline="0" dirty="0"/>
              <a:t> 09.03.03 «Прикладная информатика»</a:t>
            </a:r>
          </a:p>
          <a:p>
            <a:r>
              <a:rPr lang="ru-RU" baseline="0" dirty="0"/>
              <a:t>профиль: «Прикладная информатика в экономике»</a:t>
            </a:r>
            <a:endParaRPr lang="ru-RU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789340" y="2935868"/>
            <a:ext cx="86133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Выпускная квалификационная работа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1731" y="5088581"/>
            <a:ext cx="103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Руководитель работы: к.т.н.,</a:t>
            </a:r>
            <a:r>
              <a:rPr lang="ru-RU" sz="2000" baseline="0" dirty="0"/>
              <a:t> доц. Зайцев Сергей Александрович</a:t>
            </a:r>
            <a:endParaRPr lang="ru-RU" sz="2000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1731" y="5633541"/>
            <a:ext cx="103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Обучающийся: </a:t>
            </a:r>
            <a:r>
              <a:rPr lang="ru-RU" sz="2000" dirty="0" err="1"/>
              <a:t>Мишустин</a:t>
            </a:r>
            <a:r>
              <a:rPr lang="ru-RU" sz="2000" dirty="0"/>
              <a:t> Сергей Алексеевич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032907" y="1585872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B10C34"/>
                </a:solidFill>
              </a:rPr>
              <a:t>факультет информационных технологий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906963" y="2018620"/>
            <a:ext cx="5021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>
                <a:solidFill>
                  <a:srgbClr val="B10C34"/>
                </a:solidFill>
              </a:rPr>
              <a:t>кафедра информационных</a:t>
            </a:r>
            <a:r>
              <a:rPr lang="ru-RU" sz="2400" b="1" baseline="0" dirty="0">
                <a:solidFill>
                  <a:srgbClr val="B10C34"/>
                </a:solidFill>
              </a:rPr>
              <a:t> систем</a:t>
            </a:r>
            <a:endParaRPr lang="ru-RU" sz="2400" b="1" dirty="0">
              <a:solidFill>
                <a:srgbClr val="B10C34"/>
              </a:solidFill>
            </a:endParaRPr>
          </a:p>
        </p:txBody>
      </p:sp>
      <p:sp>
        <p:nvSpPr>
          <p:cNvPr id="15" name="Прямоугольник 1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solidFill>
            <a:srgbClr val="C1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/>
          <p:cNvSpPr txBox="1"/>
          <p:nvPr userDrawn="1"/>
        </p:nvSpPr>
        <p:spPr>
          <a:xfrm>
            <a:off x="111929" y="6436569"/>
            <a:ext cx="279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chemeClr val="bg1"/>
                </a:solidFill>
              </a:rPr>
              <a:t>группа: ИД23.1 Б2-20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4289146" y="6436569"/>
            <a:ext cx="2850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chemeClr val="bg1"/>
                </a:solidFill>
              </a:rPr>
              <a:t>форма обучения: очная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8229600" y="6441620"/>
            <a:ext cx="3870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chemeClr val="bg1"/>
                </a:solidFill>
              </a:rPr>
              <a:t>технология обучения: классическая</a:t>
            </a:r>
          </a:p>
        </p:txBody>
      </p:sp>
    </p:spTree>
    <p:extLst>
      <p:ext uri="{BB962C8B-B14F-4D97-AF65-F5344CB8AC3E}">
        <p14:creationId xmlns:p14="http://schemas.microsoft.com/office/powerpoint/2010/main" val="3689098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71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48231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1537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5609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853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013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962414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1288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2349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Цель, задач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89809" y="48987"/>
            <a:ext cx="1065224" cy="52322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B10C34"/>
                </a:solidFill>
                <a:effectLst/>
              </a:rPr>
              <a:t>Цель: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1106060"/>
            <a:ext cx="1469486" cy="52322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B10C34"/>
                </a:solidFill>
              </a:rPr>
              <a:t>Задачи: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89807" y="4214790"/>
            <a:ext cx="2711146" cy="40011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B10C34"/>
                </a:solidFill>
              </a:rPr>
              <a:t>Объект исследования: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89806" y="5257094"/>
            <a:ext cx="2855526" cy="400110"/>
          </a:xfrm>
          <a:prstGeom prst="rect">
            <a:avLst/>
          </a:prstGeom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B10C34"/>
                </a:solidFill>
              </a:rPr>
              <a:t>Предмет исследования:</a:t>
            </a:r>
          </a:p>
        </p:txBody>
      </p:sp>
    </p:spTree>
    <p:extLst>
      <p:ext uri="{BB962C8B-B14F-4D97-AF65-F5344CB8AC3E}">
        <p14:creationId xmlns:p14="http://schemas.microsoft.com/office/powerpoint/2010/main" val="118196767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</a:p>
        </p:txBody>
      </p:sp>
    </p:spTree>
    <p:extLst>
      <p:ext uri="{BB962C8B-B14F-4D97-AF65-F5344CB8AC3E}">
        <p14:creationId xmlns:p14="http://schemas.microsoft.com/office/powerpoint/2010/main" val="91421071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48987"/>
            <a:ext cx="2634141" cy="64633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B10C34"/>
                </a:solidFill>
              </a:rPr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72574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тзыв научного руководител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ОТЗЫВ РУКОВОДИТЕЛЯ ВЫПУСКНОЙ КВАЛИФИКАЦИОННОЙ РАБОТЫ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48987"/>
            <a:ext cx="11805556" cy="64633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B10C34"/>
                </a:solidFill>
              </a:rPr>
              <a:t>Отзыв на выпускную квалификационную работу</a:t>
            </a:r>
          </a:p>
        </p:txBody>
      </p:sp>
    </p:spTree>
    <p:extLst>
      <p:ext uri="{BB962C8B-B14F-4D97-AF65-F5344CB8AC3E}">
        <p14:creationId xmlns:p14="http://schemas.microsoft.com/office/powerpoint/2010/main" val="3675244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9E7C0-B0E1-4307-8FA1-D09529EF9B05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9548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5" r:id="rId7"/>
    <p:sldLayoutId id="2147483654" r:id="rId8"/>
    <p:sldLayoutId id="2147483662" r:id="rId9"/>
    <p:sldLayoutId id="2147483661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1731" y="3584949"/>
            <a:ext cx="11748536" cy="113877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400" b="0" dirty="0"/>
              <a:t>тема: </a:t>
            </a:r>
            <a:r>
              <a:rPr lang="ru-RU" sz="2200" b="1" dirty="0"/>
              <a:t>Разработка геоинформационной модели для обучения студентов направления подготовки 41.03.02 «Регионоведение России» (на примере Частного образовательного учреждения высшего образования «Московский университет имени С.Ю. Витте»)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96054" y="5014213"/>
            <a:ext cx="5507687" cy="46166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400" dirty="0"/>
              <a:t>Ст. преподаватель И.А. Королькова</a:t>
            </a:r>
            <a:endParaRPr lang="ru-RU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985172" y="5618917"/>
            <a:ext cx="5507687" cy="46166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400" dirty="0"/>
              <a:t>Г.Д. </a:t>
            </a:r>
            <a:r>
              <a:rPr lang="ru-RU" sz="2400" dirty="0" err="1"/>
              <a:t>Старинец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66133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rgbClr val="B10C34"/>
                </a:solidFill>
              </a:rPr>
              <a:t>Структура базы данных на </a:t>
            </a:r>
            <a:r>
              <a:rPr lang="ru-RU" sz="1600" b="1" dirty="0" err="1">
                <a:solidFill>
                  <a:srgbClr val="B10C34"/>
                </a:solidFill>
              </a:rPr>
              <a:t>SQLite</a:t>
            </a:r>
            <a:endParaRPr lang="ru-RU" sz="1600" b="1" dirty="0">
              <a:solidFill>
                <a:srgbClr val="B10C3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B10C34"/>
                </a:solidFill>
              </a:rPr>
              <a:t>10</a:t>
            </a:r>
            <a:endParaRPr lang="ru-RU" b="1" dirty="0">
              <a:solidFill>
                <a:srgbClr val="B10C34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6B668B-08FB-4FA1-BE1F-3C8243CE6142}"/>
              </a:ext>
            </a:extLst>
          </p:cNvPr>
          <p:cNvSpPr txBox="1"/>
          <p:nvPr/>
        </p:nvSpPr>
        <p:spPr>
          <a:xfrm>
            <a:off x="617211" y="5609541"/>
            <a:ext cx="2348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Структура локальной базы данных приложения на </a:t>
            </a:r>
            <a:r>
              <a:rPr lang="ru-RU" sz="1200" dirty="0" err="1"/>
              <a:t>SQLite</a:t>
            </a:r>
            <a:r>
              <a:rPr lang="ru-RU" sz="1200" dirty="0"/>
              <a:t> 3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FE80429-B954-4B00-8797-645A9946A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739" y="666650"/>
            <a:ext cx="3967188" cy="10027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C927BE3-7074-4D5A-B1F3-5067BDC7E079}"/>
              </a:ext>
            </a:extLst>
          </p:cNvPr>
          <p:cNvSpPr txBox="1"/>
          <p:nvPr/>
        </p:nvSpPr>
        <p:spPr>
          <a:xfrm>
            <a:off x="3318738" y="1669355"/>
            <a:ext cx="3967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Структура таблицы цветов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08EEBB-E052-4CA6-B918-DC4BDA79B65C}"/>
              </a:ext>
            </a:extLst>
          </p:cNvPr>
          <p:cNvSpPr txBox="1"/>
          <p:nvPr/>
        </p:nvSpPr>
        <p:spPr>
          <a:xfrm>
            <a:off x="7761483" y="1669354"/>
            <a:ext cx="40490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Структура таблицы объектов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42A43A7-18BA-4634-B7EF-164EAC280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1484" y="637559"/>
            <a:ext cx="4049043" cy="103179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FDBE11D-CB36-4B26-BFA8-A8484C065DB3}"/>
              </a:ext>
            </a:extLst>
          </p:cNvPr>
          <p:cNvSpPr txBox="1"/>
          <p:nvPr/>
        </p:nvSpPr>
        <p:spPr>
          <a:xfrm>
            <a:off x="3318738" y="3230531"/>
            <a:ext cx="3967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Структура таблицы отраслей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7CE676B-A446-49AE-8E49-3BAAD38BA1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8738" y="2448220"/>
            <a:ext cx="3967189" cy="650771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44E9DBC9-F347-41A0-ADBF-423197104F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7611" y="2448220"/>
            <a:ext cx="4051060" cy="7998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30E14B7-9444-4514-8CA6-0BA10238D660}"/>
              </a:ext>
            </a:extLst>
          </p:cNvPr>
          <p:cNvSpPr txBox="1"/>
          <p:nvPr/>
        </p:nvSpPr>
        <p:spPr>
          <a:xfrm>
            <a:off x="7677611" y="3248092"/>
            <a:ext cx="3967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Структура таблицы точек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44D67A7-9A48-45A9-8FF4-C5FAC3404C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6162" y="169277"/>
            <a:ext cx="1753087" cy="542831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B89BC75-C0F3-4DF4-9AEF-CE1DB3A6F6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18739" y="4303957"/>
            <a:ext cx="3967188" cy="88468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59E55BF-3D22-402A-9959-467A80A95D58}"/>
              </a:ext>
            </a:extLst>
          </p:cNvPr>
          <p:cNvSpPr txBox="1"/>
          <p:nvPr/>
        </p:nvSpPr>
        <p:spPr>
          <a:xfrm>
            <a:off x="3318738" y="5188645"/>
            <a:ext cx="3967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Структура таблицы пользователей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8DE7CD2-22BA-48B3-B45C-136D4F07AB4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79628" y="4303957"/>
            <a:ext cx="4049043" cy="66267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048914A-1408-4814-BAA3-104542476E92}"/>
              </a:ext>
            </a:extLst>
          </p:cNvPr>
          <p:cNvSpPr txBox="1"/>
          <p:nvPr/>
        </p:nvSpPr>
        <p:spPr>
          <a:xfrm>
            <a:off x="7677611" y="5188644"/>
            <a:ext cx="3967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Структура таблицы ролей</a:t>
            </a:r>
          </a:p>
        </p:txBody>
      </p:sp>
    </p:spTree>
    <p:extLst>
      <p:ext uri="{BB962C8B-B14F-4D97-AF65-F5344CB8AC3E}">
        <p14:creationId xmlns:p14="http://schemas.microsoft.com/office/powerpoint/2010/main" val="2068521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rgbClr val="B10C34"/>
                </a:solidFill>
              </a:rPr>
              <a:t>Функции и задачи ГИС </a:t>
            </a:r>
            <a:r>
              <a:rPr lang="en-US" sz="1600" b="1" dirty="0" err="1">
                <a:solidFill>
                  <a:srgbClr val="B10C34"/>
                </a:solidFill>
              </a:rPr>
              <a:t>GeoMaps</a:t>
            </a:r>
            <a:endParaRPr lang="ru-RU" sz="1600" b="1" dirty="0">
              <a:solidFill>
                <a:srgbClr val="B10C3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B10C34"/>
                </a:solidFill>
              </a:rPr>
              <a:t>11</a:t>
            </a:r>
            <a:endParaRPr lang="ru-RU" b="1" dirty="0">
              <a:solidFill>
                <a:srgbClr val="B10C34"/>
              </a:solidFill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E56D34D8-BE71-430B-B7DB-926407E41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183474"/>
              </p:ext>
            </p:extLst>
          </p:nvPr>
        </p:nvGraphicFramePr>
        <p:xfrm>
          <a:off x="426027" y="521533"/>
          <a:ext cx="11284527" cy="5505194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1714678218"/>
                    </a:ext>
                  </a:extLst>
                </a:gridCol>
                <a:gridCol w="3283528">
                  <a:extLst>
                    <a:ext uri="{9D8B030D-6E8A-4147-A177-3AD203B41FA5}">
                      <a16:colId xmlns:a16="http://schemas.microsoft.com/office/drawing/2014/main" val="1257241180"/>
                    </a:ext>
                  </a:extLst>
                </a:gridCol>
                <a:gridCol w="6857999">
                  <a:extLst>
                    <a:ext uri="{9D8B030D-6E8A-4147-A177-3AD203B41FA5}">
                      <a16:colId xmlns:a16="http://schemas.microsoft.com/office/drawing/2014/main" val="651130419"/>
                    </a:ext>
                  </a:extLst>
                </a:gridCol>
              </a:tblGrid>
              <a:tr h="328572"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Функции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Задачи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Описание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2681092078"/>
                  </a:ext>
                </a:extLst>
              </a:tr>
              <a:tr h="241632">
                <a:tc rowSpan="6"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Размещение и редактирование объектов на карте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Размещение объекта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Выполняется длительным касанием (3 сек.) в области размещения объекта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1342826324"/>
                  </a:ext>
                </a:extLst>
              </a:tr>
              <a:tr h="39746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Добавление и редактирование информации об объекте 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Выполняется в редакторе описания объекта, открываемом коротким касанием метки объекта на карте 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819657153"/>
                  </a:ext>
                </a:extLst>
              </a:tr>
              <a:tr h="39746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Группировка объектов 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Выполняется выбором одного из предлагаемых пунктов выпадающего меню в редакторе описания объекта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2390779921"/>
                  </a:ext>
                </a:extLst>
              </a:tr>
              <a:tr h="23509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Удаление объекта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Выполняется касанием иконки корзины в редакторе описания объекта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2069823179"/>
                  </a:ext>
                </a:extLst>
              </a:tr>
              <a:tr h="27602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effectLst/>
                        </a:rPr>
                        <a:t>Выполняется движением ползунков </a:t>
                      </a:r>
                      <a:r>
                        <a:rPr lang="en-US" sz="1200" dirty="0">
                          <a:effectLst/>
                        </a:rPr>
                        <a:t>RGB</a:t>
                      </a:r>
                      <a:r>
                        <a:rPr lang="ru-RU" sz="1200" dirty="0">
                          <a:effectLst/>
                        </a:rPr>
                        <a:t> в редакторе описания объекта 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4080357672"/>
                  </a:ext>
                </a:extLst>
              </a:tr>
              <a:tr h="23135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effectLst/>
                        </a:rPr>
                        <a:t>Присвоение цвета объекту или области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297153"/>
                  </a:ext>
                </a:extLst>
              </a:tr>
              <a:tr h="241632">
                <a:tc rowSpan="4"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Размещение и редактирование областей на карте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Создание области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Выполняется последовательной установкой меток по границам создаваемой области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4092904880"/>
                  </a:ext>
                </a:extLst>
              </a:tr>
              <a:tr h="39746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Добавление и редактирование информации об области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Выполняется в редакторе описания области, открываемом коротким касанием метки в центре области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440892620"/>
                  </a:ext>
                </a:extLst>
              </a:tr>
              <a:tr h="39746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>
                          <a:effectLst/>
                        </a:rPr>
                        <a:t>Группировка областей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Выполняется выбором одного из предлагаемых пунктов выпадающего меню в редакторе описания области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3633046130"/>
                  </a:ext>
                </a:extLst>
              </a:tr>
              <a:tr h="26129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Удаление области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Выполняется касанием иконки корзины в редакторе описания области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3846106282"/>
                  </a:ext>
                </a:extLst>
              </a:tr>
              <a:tr h="407644">
                <a:tc rowSpan="3"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Фильтрация объектов по общему признаку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Присвоение признака объекту или области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Выполняется выбором признака при создании или редактировании описания объекта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450710297"/>
                  </a:ext>
                </a:extLst>
              </a:tr>
              <a:tr h="490721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Отображение группы объектов/областей на карте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Выполняется выбором одного из признаков в выпадающем меню в редакторе карты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4205366011"/>
                  </a:ext>
                </a:extLst>
              </a:tr>
              <a:tr h="72489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Отображение всех объектов/областей на карте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</a:rPr>
                        <a:t>Выполняется снятием флажка в выпадающем меню в редакторе карты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0772" marR="50772" marT="0" marB="0" anchor="ctr"/>
                </a:tc>
                <a:extLst>
                  <a:ext uri="{0D108BD9-81ED-4DB2-BD59-A6C34878D82A}">
                    <a16:rowId xmlns:a16="http://schemas.microsoft.com/office/drawing/2014/main" val="2969193490"/>
                  </a:ext>
                </a:extLst>
              </a:tr>
              <a:tr h="362448">
                <a:tc rowSpan="2"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Замена геоинформационной модели</a:t>
                      </a:r>
                    </a:p>
                  </a:txBody>
                  <a:tcPr marL="50772" marR="50772" marT="0" marB="0" anchor="ctr"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Выбор карты</a:t>
                      </a:r>
                    </a:p>
                  </a:txBody>
                  <a:tcPr marL="50772" marR="50772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Из выпадающего списка карт выбирается нужная</a:t>
                      </a:r>
                    </a:p>
                  </a:txBody>
                  <a:tcPr marL="50772" marR="50772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4268693"/>
                  </a:ext>
                </a:extLst>
              </a:tr>
              <a:tr h="36244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Выбор базы данных</a:t>
                      </a:r>
                    </a:p>
                  </a:txBody>
                  <a:tcPr marL="50772" marR="50772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Из выпадающего списка баз данных выбирается нужная</a:t>
                      </a:r>
                    </a:p>
                  </a:txBody>
                  <a:tcPr marL="50772" marR="50772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952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4244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rgbClr val="B10C34"/>
                </a:solidFill>
              </a:rPr>
              <a:t>Демонстрация работы с геоинформационной моделью. Видео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12</a:t>
            </a:r>
          </a:p>
        </p:txBody>
      </p:sp>
      <p:pic>
        <p:nvPicPr>
          <p:cNvPr id="4" name="Демонстрация работы ГИС GeoMaps">
            <a:hlinkClick r:id="" action="ppaction://media"/>
            <a:extLst>
              <a:ext uri="{FF2B5EF4-FFF2-40B4-BE49-F238E27FC236}">
                <a16:creationId xmlns:a16="http://schemas.microsoft.com/office/drawing/2014/main" id="{E0364996-5295-474D-8834-3D0B381858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5372"/>
          <a:stretch/>
        </p:blipFill>
        <p:spPr>
          <a:xfrm>
            <a:off x="4820429" y="445217"/>
            <a:ext cx="2695738" cy="566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29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rgbClr val="B10C34"/>
                </a:solidFill>
              </a:rPr>
              <a:t>Оценка экономической эффективности. Трудоемкость разработки ГИС </a:t>
            </a:r>
            <a:r>
              <a:rPr lang="en-US" sz="1600" b="1" dirty="0" err="1">
                <a:solidFill>
                  <a:srgbClr val="B10C34"/>
                </a:solidFill>
              </a:rPr>
              <a:t>GeoMaps</a:t>
            </a:r>
            <a:r>
              <a:rPr lang="en-US" sz="1600" b="1" dirty="0">
                <a:solidFill>
                  <a:srgbClr val="B10C34"/>
                </a:solidFill>
              </a:rPr>
              <a:t> </a:t>
            </a:r>
            <a:r>
              <a:rPr lang="ru-RU" sz="1600" b="1" dirty="0">
                <a:solidFill>
                  <a:srgbClr val="B10C34"/>
                </a:solidFill>
              </a:rPr>
              <a:t> 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B10C34"/>
                </a:solidFill>
              </a:rPr>
              <a:t>1</a:t>
            </a:r>
            <a:r>
              <a:rPr lang="ru-RU" b="1" dirty="0">
                <a:solidFill>
                  <a:srgbClr val="B10C34"/>
                </a:solidFill>
              </a:rPr>
              <a:t>3</a:t>
            </a:r>
          </a:p>
        </p:txBody>
      </p:sp>
      <p:sp>
        <p:nvSpPr>
          <p:cNvPr id="5" name="Объект 1">
            <a:extLst>
              <a:ext uri="{FF2B5EF4-FFF2-40B4-BE49-F238E27FC236}">
                <a16:creationId xmlns:a16="http://schemas.microsoft.com/office/drawing/2014/main" id="{26DF9FBD-275A-4254-A4CC-4C54FE6FDF0E}"/>
              </a:ext>
            </a:extLst>
          </p:cNvPr>
          <p:cNvSpPr txBox="1">
            <a:spLocks/>
          </p:cNvSpPr>
          <p:nvPr/>
        </p:nvSpPr>
        <p:spPr>
          <a:xfrm>
            <a:off x="742950" y="782426"/>
            <a:ext cx="11310505" cy="526015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b="1" dirty="0">
                <a:solidFill>
                  <a:srgbClr val="B10C34"/>
                </a:solidFill>
                <a:cs typeface="Arial" panose="020B0604020202020204" pitchFamily="34" charset="0"/>
              </a:rPr>
              <a:t>Затраты на разработку ГИС </a:t>
            </a:r>
            <a:r>
              <a:rPr lang="en-US" sz="1800" b="1" dirty="0" err="1">
                <a:solidFill>
                  <a:srgbClr val="B10C34"/>
                </a:solidFill>
                <a:cs typeface="Arial" panose="020B0604020202020204" pitchFamily="34" charset="0"/>
              </a:rPr>
              <a:t>GeoMaps</a:t>
            </a:r>
            <a:endParaRPr lang="ru-RU" sz="1800" b="1" dirty="0">
              <a:solidFill>
                <a:srgbClr val="B10C34"/>
              </a:solidFill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endParaRPr lang="ru-RU" sz="18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На разработку ГИС </a:t>
            </a:r>
            <a:r>
              <a:rPr lang="en-US" sz="1800" dirty="0" err="1">
                <a:solidFill>
                  <a:srgbClr val="000000"/>
                </a:solidFill>
                <a:cs typeface="Arial" panose="020B0604020202020204" pitchFamily="34" charset="0"/>
              </a:rPr>
              <a:t>GeoMaps</a:t>
            </a:r>
            <a:r>
              <a:rPr lang="en-US" sz="1800" dirty="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ушло 232 часа рабочего времени;</a:t>
            </a: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Ставка МРОТ по Москве на 2024 год - 29 389 рублей в месяц, страховые взносы 30%;</a:t>
            </a: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Затраты на разработку ПО составляют 53 524,94 </a:t>
            </a:r>
            <a:r>
              <a:rPr lang="ru-RU" sz="1800" dirty="0" err="1">
                <a:solidFill>
                  <a:srgbClr val="000000"/>
                </a:solidFill>
                <a:cs typeface="Arial" panose="020B0604020202020204" pitchFamily="34" charset="0"/>
              </a:rPr>
              <a:t>руб</a:t>
            </a:r>
            <a:endParaRPr lang="ru-RU" sz="18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endParaRPr lang="ru-RU" sz="18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ru-RU" sz="1800" b="1" dirty="0">
                <a:solidFill>
                  <a:srgbClr val="B10C34"/>
                </a:solidFill>
                <a:cs typeface="Arial" panose="020B0604020202020204" pitchFamily="34" charset="0"/>
              </a:rPr>
              <a:t>Оценка социального эффекта</a:t>
            </a:r>
          </a:p>
          <a:p>
            <a:pPr marL="0" indent="0" algn="just">
              <a:spcBef>
                <a:spcPts val="0"/>
              </a:spcBef>
              <a:buNone/>
            </a:pPr>
            <a:endParaRPr lang="ru-RU" sz="1800" b="1" dirty="0">
              <a:solidFill>
                <a:srgbClr val="B10C34"/>
              </a:solidFill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Предполагаемая экономия времени преподавателей в год – 56 часов;</a:t>
            </a: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Высвобождение времени для более глубокого изучения дисциплин;</a:t>
            </a: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Вовлечение студентов в работу с геоинформационными данными;</a:t>
            </a: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Повышение качества образования и укрепление имиджа Университета;</a:t>
            </a: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Повышение интереса к направлению «Регионоведение России» со стороны абитуриентов. </a:t>
            </a:r>
          </a:p>
          <a:p>
            <a:pPr algn="just">
              <a:spcBef>
                <a:spcPts val="0"/>
              </a:spcBef>
            </a:pPr>
            <a:endParaRPr lang="ru-RU" sz="18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ru-RU" sz="1800" b="1" dirty="0">
                <a:solidFill>
                  <a:srgbClr val="B10C34"/>
                </a:solidFill>
                <a:cs typeface="Arial" panose="020B0604020202020204" pitchFamily="34" charset="0"/>
              </a:rPr>
              <a:t>Оценка экономического эффекта</a:t>
            </a:r>
          </a:p>
          <a:p>
            <a:pPr marL="0" indent="0" algn="just">
              <a:spcBef>
                <a:spcPts val="0"/>
              </a:spcBef>
              <a:buNone/>
            </a:pPr>
            <a:endParaRPr lang="ru-RU" sz="18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Минимум в 10 вузах есть направление «Регионоведение России», еще в 50 – «География»;</a:t>
            </a: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Продажа лицензий на использование ГИС позволит Университету получать дополнительный доход;</a:t>
            </a: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Потенциальная выручка от продажи 10 лицензий на 60 устройств – 600 тыс. руб.;</a:t>
            </a: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Потенциальная чистая прибыль – 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410 704 руб. </a:t>
            </a:r>
            <a:endParaRPr lang="ru-RU" sz="18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marL="0" indent="0" algn="just">
              <a:spcBef>
                <a:spcPts val="0"/>
              </a:spcBef>
              <a:buNone/>
            </a:pPr>
            <a:endParaRPr lang="ru-RU" sz="18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marL="0" indent="0" algn="just">
              <a:spcBef>
                <a:spcPts val="0"/>
              </a:spcBef>
              <a:buNone/>
            </a:pPr>
            <a:endParaRPr lang="ru-RU" sz="1800" dirty="0">
              <a:solidFill>
                <a:srgbClr val="B10C34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438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 txBox="1">
            <a:spLocks/>
          </p:cNvSpPr>
          <p:nvPr/>
        </p:nvSpPr>
        <p:spPr>
          <a:xfrm>
            <a:off x="135082" y="782426"/>
            <a:ext cx="11918373" cy="526015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В рамках выполнения выпускной квалификационной работы поставленная цель была достигнута, а задачи выполнены. Мы проанализировали структуру и деятельность Университета, изучили предметную область, сформировали функциональные требования к ГИС и проанализировали имеющиеся решения. После этого провели моделирование процесса создания геоинформационных моделей, спроектировали будущую ГИС и выбрали средства разработки. </a:t>
            </a:r>
          </a:p>
          <a:p>
            <a:pPr algn="just">
              <a:spcBef>
                <a:spcPts val="0"/>
              </a:spcBef>
            </a:pPr>
            <a:endParaRPr lang="ru-RU" sz="18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В ходе непосредственно разработки геоинформационной системы мы написали программный код для мобильного приложения и разработали базу данных, необходимую для его полноценного функционирования. </a:t>
            </a:r>
          </a:p>
          <a:p>
            <a:pPr algn="just">
              <a:spcBef>
                <a:spcPts val="0"/>
              </a:spcBef>
            </a:pPr>
            <a:endParaRPr lang="ru-RU" sz="18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При выполнении этих работ мы с толкнулись с тем, что изначально выбранная программная среда и язык программирования (</a:t>
            </a:r>
            <a:r>
              <a:rPr lang="ru-RU" sz="1800" dirty="0" err="1">
                <a:solidFill>
                  <a:srgbClr val="000000"/>
                </a:solidFill>
                <a:cs typeface="Arial" panose="020B0604020202020204" pitchFamily="34" charset="0"/>
              </a:rPr>
              <a:t>AndroidStudio</a:t>
            </a: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 и Java) не вполне подходят для решения наших задач, поэтому мы изменили среду и язык программирования на </a:t>
            </a:r>
            <a:r>
              <a:rPr lang="ru-RU" sz="1800" dirty="0" err="1">
                <a:solidFill>
                  <a:srgbClr val="000000"/>
                </a:solidFill>
                <a:cs typeface="Arial" panose="020B0604020202020204" pitchFamily="34" charset="0"/>
              </a:rPr>
              <a:t>Unity</a:t>
            </a: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 и C#. Решение оказалось верным, геоинформационная система ГИС </a:t>
            </a:r>
            <a:r>
              <a:rPr lang="ru-RU" sz="1800" dirty="0" err="1">
                <a:solidFill>
                  <a:srgbClr val="000000"/>
                </a:solidFill>
                <a:cs typeface="Arial" panose="020B0604020202020204" pitchFamily="34" charset="0"/>
              </a:rPr>
              <a:t>GeoMaps</a:t>
            </a: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 разработана и протестирована. Работу над развитием и оптимизацией приложения решено продолжить. </a:t>
            </a:r>
          </a:p>
          <a:p>
            <a:pPr algn="just">
              <a:spcBef>
                <a:spcPts val="0"/>
              </a:spcBef>
            </a:pPr>
            <a:endParaRPr lang="ru-RU" sz="18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800" dirty="0">
                <a:solidFill>
                  <a:srgbClr val="000000"/>
                </a:solidFill>
                <a:cs typeface="Arial" panose="020B0604020202020204" pitchFamily="34" charset="0"/>
              </a:rPr>
              <a:t>В главе 3 мы сделали расчет затрат на разработку информационной системы и оценили социальный и экономический эффект от внедрения. Сделан вывод о целесообразности разработки и внедрения геоинформационной системы в образовательную систему Университета в рамках направления подготовки 41.03.02 «Регионоведение России».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165026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4184" y="543697"/>
            <a:ext cx="11796584" cy="646331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ru-RU" sz="1800" dirty="0">
                <a:effectLst/>
                <a:ea typeface="Times New Roman" panose="02020603050405020304" pitchFamily="18" charset="0"/>
              </a:rPr>
              <a:t>разработка геоинформационной системы, позволяющей пользователям создавать и редактировать учебные геоинформационные модели в ходе изучения дисциплин направления «Регионоведение России»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14184" y="1585781"/>
            <a:ext cx="11796584" cy="2554545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Провести анализ деятельности Университета по организации обучения студентов направления 41.03.02 «Регионоведение России»;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Изучить предметную область для выявления особенностей организации процесса работы студентов с геоинформационными данными;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Сформировать необходимые функциональные требования к будущей геоинформационной системы;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Проанализировать представленные на рынке геоинформационные системы, оценить их соответствие требованиям Университета;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Подобрать средства разработки для будущей ИС;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Провести моделирование процесса создания геоинформационных моделей «как есть» и «как должно быть»;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Основываясь на собранной в ходе исследования информации, спроектировать и разработать геоинформационную систему;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Оценить себестоимость ГИС и целесообразность ее разработки.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4184" y="4625888"/>
            <a:ext cx="11796584" cy="646331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ru-RU" dirty="0"/>
              <a:t>организация работы с геоинформационными данными студентов направления 41.03.02 «Регионоведение России» ЧОУ ВО «Московский университет им. С.Ю. Витте»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4184" y="5661330"/>
            <a:ext cx="11796584" cy="590931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dirty="0"/>
              <a:t>Автоматизация процесса создания студентами геоинформационных моделей посредством разработки и внедрения геоинформационной системы, оптимизированной для решения образовательных задач названного направления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61721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B29C30D-F6F5-454E-B31C-88DA9245AC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845" y="95172"/>
            <a:ext cx="9930327" cy="662021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B10C34"/>
                </a:solidFill>
              </a:rPr>
              <a:t>Требования к разрабатываемому программному обеспечению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6853AE-CAF1-49BF-8DFB-5C10140CD4F0}"/>
              </a:ext>
            </a:extLst>
          </p:cNvPr>
          <p:cNvSpPr txBox="1"/>
          <p:nvPr/>
        </p:nvSpPr>
        <p:spPr>
          <a:xfrm>
            <a:off x="218664" y="868751"/>
            <a:ext cx="32484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/>
              <a:t>Объекты изучения </a:t>
            </a:r>
            <a:br>
              <a:rPr lang="ru-RU" sz="1600" dirty="0"/>
            </a:br>
            <a:r>
              <a:rPr lang="ru-RU" sz="1600" dirty="0"/>
              <a:t>(предприятия, месторождения, НП, природные объекты)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1CCB11-A191-4825-8D5F-7327763C8FAE}"/>
              </a:ext>
            </a:extLst>
          </p:cNvPr>
          <p:cNvSpPr txBox="1"/>
          <p:nvPr/>
        </p:nvSpPr>
        <p:spPr>
          <a:xfrm>
            <a:off x="256681" y="2106834"/>
            <a:ext cx="3210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/>
              <a:t>Географические сведения (расположение объектов на территории России)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555A10-B983-4EA8-8646-65E6ADB39829}"/>
              </a:ext>
            </a:extLst>
          </p:cNvPr>
          <p:cNvSpPr txBox="1"/>
          <p:nvPr/>
        </p:nvSpPr>
        <p:spPr>
          <a:xfrm>
            <a:off x="256681" y="3344917"/>
            <a:ext cx="3210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/>
              <a:t>Учебно-методические </a:t>
            </a:r>
            <a:br>
              <a:rPr lang="ru-RU" sz="1600" dirty="0"/>
            </a:br>
            <a:r>
              <a:rPr lang="ru-RU" sz="1600" dirty="0"/>
              <a:t>материалы (справочники, учебники, карты и т.д.)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B7C294-14C0-4829-A3CB-B5B19F3D5652}"/>
              </a:ext>
            </a:extLst>
          </p:cNvPr>
          <p:cNvSpPr txBox="1"/>
          <p:nvPr/>
        </p:nvSpPr>
        <p:spPr>
          <a:xfrm>
            <a:off x="256681" y="4583000"/>
            <a:ext cx="3210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/>
              <a:t>Учебные задания, </a:t>
            </a:r>
            <a:br>
              <a:rPr lang="ru-RU" sz="1600" dirty="0"/>
            </a:br>
            <a:r>
              <a:rPr lang="ru-RU" sz="1600" dirty="0"/>
              <a:t>проекты для самостоятельного выполнения и исследования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FB4C5F-A519-4073-8C45-341C07C26932}"/>
              </a:ext>
            </a:extLst>
          </p:cNvPr>
          <p:cNvSpPr txBox="1"/>
          <p:nvPr/>
        </p:nvSpPr>
        <p:spPr>
          <a:xfrm>
            <a:off x="8669853" y="868750"/>
            <a:ext cx="32484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Учебные геоинформационные </a:t>
            </a:r>
          </a:p>
          <a:p>
            <a:r>
              <a:rPr lang="ru-RU" sz="1600" dirty="0"/>
              <a:t>модели, разработанные студентами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7A3B7A-AF6B-4B36-90FD-738D694CD5EE}"/>
              </a:ext>
            </a:extLst>
          </p:cNvPr>
          <p:cNvSpPr txBox="1"/>
          <p:nvPr/>
        </p:nvSpPr>
        <p:spPr>
          <a:xfrm>
            <a:off x="8669853" y="2106832"/>
            <a:ext cx="32484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Систематизация знаний об изучаемых объектах в привязке </a:t>
            </a:r>
            <a:br>
              <a:rPr lang="ru-RU" sz="1600" dirty="0"/>
            </a:br>
            <a:r>
              <a:rPr lang="ru-RU" sz="1600" dirty="0"/>
              <a:t>к положению на карте РФ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45F22B-8C55-47C8-A147-3DB6A123DCFF}"/>
              </a:ext>
            </a:extLst>
          </p:cNvPr>
          <p:cNvSpPr txBox="1"/>
          <p:nvPr/>
        </p:nvSpPr>
        <p:spPr>
          <a:xfrm>
            <a:off x="8669853" y="3344914"/>
            <a:ext cx="34305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Опыт создания и редактирования учебных геоинформационных моделей и справочников</a:t>
            </a:r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5BFB594-E6AD-4FA4-9EBD-CFF689CD33AC}"/>
              </a:ext>
            </a:extLst>
          </p:cNvPr>
          <p:cNvCxnSpPr>
            <a:cxnSpLocks/>
          </p:cNvCxnSpPr>
          <p:nvPr/>
        </p:nvCxnSpPr>
        <p:spPr>
          <a:xfrm flipV="1">
            <a:off x="3543300" y="1284248"/>
            <a:ext cx="1028700" cy="2"/>
          </a:xfrm>
          <a:prstGeom prst="straightConnector1">
            <a:avLst/>
          </a:prstGeom>
          <a:ln w="28575">
            <a:solidFill>
              <a:srgbClr val="B10C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D7F78D1-E305-4EB8-880E-AFB535D76992}"/>
              </a:ext>
            </a:extLst>
          </p:cNvPr>
          <p:cNvSpPr txBox="1"/>
          <p:nvPr/>
        </p:nvSpPr>
        <p:spPr>
          <a:xfrm>
            <a:off x="8669853" y="4582996"/>
            <a:ext cx="3506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Повышение эффективности </a:t>
            </a:r>
          </a:p>
          <a:p>
            <a:r>
              <a:rPr lang="ru-RU" sz="1600" dirty="0"/>
              <a:t>обучения и улучшение </a:t>
            </a:r>
          </a:p>
          <a:p>
            <a:r>
              <a:rPr lang="ru-RU" sz="1600" dirty="0"/>
              <a:t>успеваемости</a:t>
            </a:r>
          </a:p>
        </p:txBody>
      </p: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D707DFA8-F6E7-461B-B4C1-20B5D4E9D18D}"/>
              </a:ext>
            </a:extLst>
          </p:cNvPr>
          <p:cNvCxnSpPr>
            <a:cxnSpLocks/>
          </p:cNvCxnSpPr>
          <p:nvPr/>
        </p:nvCxnSpPr>
        <p:spPr>
          <a:xfrm flipV="1">
            <a:off x="3543300" y="2476287"/>
            <a:ext cx="1028700" cy="2"/>
          </a:xfrm>
          <a:prstGeom prst="straightConnector1">
            <a:avLst/>
          </a:prstGeom>
          <a:ln w="28575">
            <a:solidFill>
              <a:srgbClr val="B10C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4AFC6B01-7A5F-4E53-A46C-395EED3D731D}"/>
              </a:ext>
            </a:extLst>
          </p:cNvPr>
          <p:cNvCxnSpPr>
            <a:cxnSpLocks/>
          </p:cNvCxnSpPr>
          <p:nvPr/>
        </p:nvCxnSpPr>
        <p:spPr>
          <a:xfrm flipV="1">
            <a:off x="3543300" y="3774660"/>
            <a:ext cx="1028700" cy="2"/>
          </a:xfrm>
          <a:prstGeom prst="straightConnector1">
            <a:avLst/>
          </a:prstGeom>
          <a:ln w="28575">
            <a:solidFill>
              <a:srgbClr val="B10C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5BB46EBA-0676-43AA-B87B-83E65E706537}"/>
              </a:ext>
            </a:extLst>
          </p:cNvPr>
          <p:cNvCxnSpPr>
            <a:cxnSpLocks/>
          </p:cNvCxnSpPr>
          <p:nvPr/>
        </p:nvCxnSpPr>
        <p:spPr>
          <a:xfrm flipV="1">
            <a:off x="3543300" y="4987340"/>
            <a:ext cx="1028700" cy="2"/>
          </a:xfrm>
          <a:prstGeom prst="straightConnector1">
            <a:avLst/>
          </a:prstGeom>
          <a:ln w="28575">
            <a:solidFill>
              <a:srgbClr val="B10C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6AD373BA-DDC3-4440-B1C6-40DA4C0427B2}"/>
              </a:ext>
            </a:extLst>
          </p:cNvPr>
          <p:cNvCxnSpPr>
            <a:cxnSpLocks/>
          </p:cNvCxnSpPr>
          <p:nvPr/>
        </p:nvCxnSpPr>
        <p:spPr>
          <a:xfrm flipV="1">
            <a:off x="7552253" y="1192003"/>
            <a:ext cx="1028700" cy="2"/>
          </a:xfrm>
          <a:prstGeom prst="straightConnector1">
            <a:avLst/>
          </a:prstGeom>
          <a:ln w="28575">
            <a:solidFill>
              <a:srgbClr val="B10C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13AF8F84-E4E2-4506-B1B2-8F4A4CBBB8E0}"/>
              </a:ext>
            </a:extLst>
          </p:cNvPr>
          <p:cNvCxnSpPr>
            <a:cxnSpLocks/>
          </p:cNvCxnSpPr>
          <p:nvPr/>
        </p:nvCxnSpPr>
        <p:spPr>
          <a:xfrm flipV="1">
            <a:off x="7552253" y="4998494"/>
            <a:ext cx="1028700" cy="2"/>
          </a:xfrm>
          <a:prstGeom prst="straightConnector1">
            <a:avLst/>
          </a:prstGeom>
          <a:ln w="28575">
            <a:solidFill>
              <a:srgbClr val="B10C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851BE6F4-7F84-4031-A7AC-C1F57927E8F7}"/>
              </a:ext>
            </a:extLst>
          </p:cNvPr>
          <p:cNvCxnSpPr>
            <a:cxnSpLocks/>
          </p:cNvCxnSpPr>
          <p:nvPr/>
        </p:nvCxnSpPr>
        <p:spPr>
          <a:xfrm flipV="1">
            <a:off x="7552253" y="3760410"/>
            <a:ext cx="1028700" cy="2"/>
          </a:xfrm>
          <a:prstGeom prst="straightConnector1">
            <a:avLst/>
          </a:prstGeom>
          <a:ln w="28575">
            <a:solidFill>
              <a:srgbClr val="B10C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0B79C6F9-988A-4F8E-9B78-D9652436A0FA}"/>
              </a:ext>
            </a:extLst>
          </p:cNvPr>
          <p:cNvCxnSpPr>
            <a:cxnSpLocks/>
          </p:cNvCxnSpPr>
          <p:nvPr/>
        </p:nvCxnSpPr>
        <p:spPr>
          <a:xfrm flipV="1">
            <a:off x="7552253" y="2476285"/>
            <a:ext cx="1028700" cy="2"/>
          </a:xfrm>
          <a:prstGeom prst="straightConnector1">
            <a:avLst/>
          </a:prstGeom>
          <a:ln w="28575">
            <a:solidFill>
              <a:srgbClr val="B10C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669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B10C34"/>
                </a:solidFill>
              </a:rPr>
              <a:t>Анализ рынка готовых решений ГИС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1367E7-6367-45D3-8F15-0A50D13057AE}"/>
              </a:ext>
            </a:extLst>
          </p:cNvPr>
          <p:cNvSpPr txBox="1"/>
          <p:nvPr/>
        </p:nvSpPr>
        <p:spPr>
          <a:xfrm>
            <a:off x="1355511" y="3076689"/>
            <a:ext cx="46227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" dirty="0"/>
              <a:t>Интерфейс ГИС «Панорама»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8DBBB3-D99F-47F5-AFCE-A535571FD07E}"/>
              </a:ext>
            </a:extLst>
          </p:cNvPr>
          <p:cNvSpPr txBox="1"/>
          <p:nvPr/>
        </p:nvSpPr>
        <p:spPr>
          <a:xfrm>
            <a:off x="6265679" y="3114200"/>
            <a:ext cx="48278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" dirty="0"/>
              <a:t>Интерфейс «Живая география 2.0» (КБ «Панорама»)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6853AE-CAF1-49BF-8DFB-5C10140CD4F0}"/>
              </a:ext>
            </a:extLst>
          </p:cNvPr>
          <p:cNvSpPr txBox="1"/>
          <p:nvPr/>
        </p:nvSpPr>
        <p:spPr>
          <a:xfrm>
            <a:off x="1355511" y="5949382"/>
            <a:ext cx="46227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" dirty="0"/>
              <a:t>Интерфейс ГИС </a:t>
            </a:r>
            <a:r>
              <a:rPr lang="en-US" sz="1000" dirty="0"/>
              <a:t>QGIS</a:t>
            </a:r>
            <a:endParaRPr lang="ru-RU" sz="10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DFAF77E-A287-4A6B-9AC2-2F083CD126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511" y="597020"/>
            <a:ext cx="4622765" cy="248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9A5C364-CFF9-4B55-BBDC-1CE6B6A1661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511" y="3468981"/>
            <a:ext cx="4638694" cy="2486976"/>
          </a:xfrm>
          <a:prstGeom prst="rect">
            <a:avLst/>
          </a:prstGeom>
          <a:noFill/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D702D220-5869-4AF1-ACBB-875E8E7263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5678" y="3468980"/>
            <a:ext cx="5025174" cy="248580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4318C2F-C924-4566-92E3-D7FCA9067E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5678" y="597021"/>
            <a:ext cx="4827813" cy="252210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FD4F19E-61BA-42B0-B48E-AF50F9926400}"/>
              </a:ext>
            </a:extLst>
          </p:cNvPr>
          <p:cNvSpPr txBox="1"/>
          <p:nvPr/>
        </p:nvSpPr>
        <p:spPr>
          <a:xfrm>
            <a:off x="6265678" y="5955957"/>
            <a:ext cx="50251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" dirty="0"/>
              <a:t>Интерфейс ГИС «Публичная кадастровая карта»</a:t>
            </a:r>
          </a:p>
        </p:txBody>
      </p:sp>
    </p:spTree>
    <p:extLst>
      <p:ext uri="{BB962C8B-B14F-4D97-AF65-F5344CB8AC3E}">
        <p14:creationId xmlns:p14="http://schemas.microsoft.com/office/powerpoint/2010/main" val="577330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rgbClr val="B10C34"/>
                </a:solidFill>
              </a:rPr>
              <a:t>Разработка программного кода. Среда и язык программирования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5</a:t>
            </a:r>
          </a:p>
        </p:txBody>
      </p:sp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F427A72E-FF60-4DEB-A464-1188EFBE1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050" y="842738"/>
            <a:ext cx="4188985" cy="235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6F52A0E-1E2B-40B8-86AC-90DE3C6480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428" y="3013029"/>
            <a:ext cx="3585118" cy="2238108"/>
          </a:xfrm>
          <a:prstGeom prst="rect">
            <a:avLst/>
          </a:prstGeom>
        </p:spPr>
      </p:pic>
      <p:pic>
        <p:nvPicPr>
          <p:cNvPr id="1034" name="Picture 10" descr="Picture background">
            <a:extLst>
              <a:ext uri="{FF2B5EF4-FFF2-40B4-BE49-F238E27FC236}">
                <a16:creationId xmlns:a16="http://schemas.microsoft.com/office/drawing/2014/main" id="{BC50BC09-F292-4D87-A511-6305F58E28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482" y="369692"/>
            <a:ext cx="4550005" cy="3412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icture background">
            <a:extLst>
              <a:ext uri="{FF2B5EF4-FFF2-40B4-BE49-F238E27FC236}">
                <a16:creationId xmlns:a16="http://schemas.microsoft.com/office/drawing/2014/main" id="{DF39B71A-492C-4BF5-8589-0FEAA56EC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456" y="3174331"/>
            <a:ext cx="3405340" cy="1915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DB02964F-2263-49A5-9BE5-DA8C4C171233}"/>
              </a:ext>
            </a:extLst>
          </p:cNvPr>
          <p:cNvSpPr/>
          <p:nvPr/>
        </p:nvSpPr>
        <p:spPr>
          <a:xfrm>
            <a:off x="5429838" y="1846764"/>
            <a:ext cx="1140643" cy="458359"/>
          </a:xfrm>
          <a:prstGeom prst="rightArrow">
            <a:avLst/>
          </a:prstGeom>
          <a:solidFill>
            <a:srgbClr val="B10C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: вправо 17">
            <a:extLst>
              <a:ext uri="{FF2B5EF4-FFF2-40B4-BE49-F238E27FC236}">
                <a16:creationId xmlns:a16="http://schemas.microsoft.com/office/drawing/2014/main" id="{4786B8C0-8C1D-4FF5-851F-3A81E17BEF20}"/>
              </a:ext>
            </a:extLst>
          </p:cNvPr>
          <p:cNvSpPr/>
          <p:nvPr/>
        </p:nvSpPr>
        <p:spPr>
          <a:xfrm>
            <a:off x="5475807" y="3902903"/>
            <a:ext cx="1140643" cy="458359"/>
          </a:xfrm>
          <a:prstGeom prst="rightArrow">
            <a:avLst/>
          </a:prstGeom>
          <a:solidFill>
            <a:srgbClr val="B10C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9948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rgbClr val="B10C34"/>
                </a:solidFill>
              </a:rPr>
              <a:t>Разработка логической модели данных процесса создания геоинформационной модели в ГИС </a:t>
            </a:r>
            <a:r>
              <a:rPr lang="ru-RU" sz="1600" b="1" dirty="0" err="1">
                <a:solidFill>
                  <a:srgbClr val="B10C34"/>
                </a:solidFill>
              </a:rPr>
              <a:t>GeoMaps</a:t>
            </a:r>
            <a:endParaRPr lang="ru-RU" sz="1600" b="1" dirty="0">
              <a:solidFill>
                <a:srgbClr val="B10C3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6853AE-CAF1-49BF-8DFB-5C10140CD4F0}"/>
              </a:ext>
            </a:extLst>
          </p:cNvPr>
          <p:cNvSpPr txBox="1"/>
          <p:nvPr/>
        </p:nvSpPr>
        <p:spPr>
          <a:xfrm>
            <a:off x="3584160" y="5725760"/>
            <a:ext cx="502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Логическая модель процесса создания ГИМ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36CACE7-3974-45C4-8690-B1EABBFD81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8077" y="635038"/>
            <a:ext cx="6540907" cy="49173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7009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rgbClr val="B10C34"/>
                </a:solidFill>
              </a:rPr>
              <a:t>Моделирование и разработка геоинформационной системы. Дерево функций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6853AE-CAF1-49BF-8DFB-5C10140CD4F0}"/>
              </a:ext>
            </a:extLst>
          </p:cNvPr>
          <p:cNvSpPr txBox="1"/>
          <p:nvPr/>
        </p:nvSpPr>
        <p:spPr>
          <a:xfrm>
            <a:off x="3851906" y="5725760"/>
            <a:ext cx="44881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Основные и служебные функции ГИС </a:t>
            </a:r>
            <a:r>
              <a:rPr lang="ru-RU" sz="1400" dirty="0" err="1"/>
              <a:t>GeoMaps</a:t>
            </a:r>
            <a:endParaRPr lang="ru-RU" sz="14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A49D77A-6531-4F33-8D9F-9CE6547F320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7" t="4409" r="4334" b="4080"/>
          <a:stretch/>
        </p:blipFill>
        <p:spPr bwMode="auto">
          <a:xfrm>
            <a:off x="3851906" y="489323"/>
            <a:ext cx="4623354" cy="512705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97509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rgbClr val="B10C34"/>
                </a:solidFill>
              </a:rPr>
              <a:t>Моделирование и разработка геоинформационной системы. Структура ГИС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6853AE-CAF1-49BF-8DFB-5C10140CD4F0}"/>
              </a:ext>
            </a:extLst>
          </p:cNvPr>
          <p:cNvSpPr txBox="1"/>
          <p:nvPr/>
        </p:nvSpPr>
        <p:spPr>
          <a:xfrm>
            <a:off x="3851906" y="5725760"/>
            <a:ext cx="44881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Структура ГИС </a:t>
            </a:r>
            <a:r>
              <a:rPr lang="en-US" sz="1400" dirty="0" err="1"/>
              <a:t>GeoMaps</a:t>
            </a:r>
            <a:endParaRPr lang="ru-RU" sz="14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986F8EB-6BC6-4CFA-AFC7-9822C5559D9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4" t="4260" r="4861" b="3591"/>
          <a:stretch/>
        </p:blipFill>
        <p:spPr bwMode="auto">
          <a:xfrm>
            <a:off x="3671727" y="437564"/>
            <a:ext cx="4848543" cy="518918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02700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rgbClr val="B10C34"/>
                </a:solidFill>
              </a:rPr>
              <a:t>Моделирование и разработка геоинформационной системы. Интерфейс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6853AE-CAF1-49BF-8DFB-5C10140CD4F0}"/>
              </a:ext>
            </a:extLst>
          </p:cNvPr>
          <p:cNvSpPr txBox="1"/>
          <p:nvPr/>
        </p:nvSpPr>
        <p:spPr>
          <a:xfrm>
            <a:off x="772040" y="5715485"/>
            <a:ext cx="2241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Страница входа в ГИС </a:t>
            </a:r>
            <a:r>
              <a:rPr lang="ru-RU" sz="1200" dirty="0" err="1"/>
              <a:t>GeoMaps</a:t>
            </a:r>
            <a:endParaRPr lang="ru-RU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89F692-A6ED-4587-8703-77D1DFE38B0E}"/>
              </a:ext>
            </a:extLst>
          </p:cNvPr>
          <p:cNvSpPr txBox="1"/>
          <p:nvPr/>
        </p:nvSpPr>
        <p:spPr>
          <a:xfrm>
            <a:off x="3548068" y="5715485"/>
            <a:ext cx="2241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Редактор карты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E3E0A6-7F53-40AA-A638-D1D537E75787}"/>
              </a:ext>
            </a:extLst>
          </p:cNvPr>
          <p:cNvSpPr txBox="1"/>
          <p:nvPr/>
        </p:nvSpPr>
        <p:spPr>
          <a:xfrm>
            <a:off x="6402767" y="5715351"/>
            <a:ext cx="2228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Редактор описания объекта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0562F69-9CAD-43C5-A377-AC2C0BE29B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981" y="531042"/>
            <a:ext cx="2241167" cy="498110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809965-2B7A-4D70-AC8A-D00DF3584052}"/>
              </a:ext>
            </a:extLst>
          </p:cNvPr>
          <p:cNvSpPr txBox="1"/>
          <p:nvPr/>
        </p:nvSpPr>
        <p:spPr>
          <a:xfrm>
            <a:off x="9166010" y="5715350"/>
            <a:ext cx="23676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Страница выбора карты и БД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DF19A2-694B-4604-9046-F3661753EEB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" t="5386" r="-999" b="2357"/>
          <a:stretch/>
        </p:blipFill>
        <p:spPr>
          <a:xfrm>
            <a:off x="9166009" y="531042"/>
            <a:ext cx="2429634" cy="498110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99771CB-40E5-471C-8D46-B802E7E5857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6"/>
          <a:stretch/>
        </p:blipFill>
        <p:spPr>
          <a:xfrm>
            <a:off x="737429" y="539480"/>
            <a:ext cx="2386482" cy="498534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D05D566-8DF4-4A20-9880-43208255CC1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16"/>
          <a:stretch/>
        </p:blipFill>
        <p:spPr>
          <a:xfrm>
            <a:off x="3548068" y="539481"/>
            <a:ext cx="2386482" cy="498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49532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1442</TotalTime>
  <Words>2755</Words>
  <Application>Microsoft Office PowerPoint</Application>
  <PresentationFormat>Широкоэкранный</PresentationFormat>
  <Paragraphs>247</Paragraphs>
  <Slides>14</Slides>
  <Notes>14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Calibri</vt:lpstr>
      <vt:lpstr>Arial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Зайцев Сергей Александрович</dc:creator>
  <cp:lastModifiedBy>Dell</cp:lastModifiedBy>
  <cp:revision>112</cp:revision>
  <dcterms:created xsi:type="dcterms:W3CDTF">2019-06-05T12:58:05Z</dcterms:created>
  <dcterms:modified xsi:type="dcterms:W3CDTF">2024-06-17T22:12:55Z</dcterms:modified>
</cp:coreProperties>
</file>

<file path=docProps/thumbnail.jpeg>
</file>